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FF5B-749F-40F9-BCED-A4F2E9032F1E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0DE8-BF2D-4EE1-BC7F-B50156B53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296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FF5B-749F-40F9-BCED-A4F2E9032F1E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0DE8-BF2D-4EE1-BC7F-B50156B53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97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FF5B-749F-40F9-BCED-A4F2E9032F1E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0DE8-BF2D-4EE1-BC7F-B50156B53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751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8423708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FF5B-749F-40F9-BCED-A4F2E9032F1E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0DE8-BF2D-4EE1-BC7F-B50156B53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507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FF5B-749F-40F9-BCED-A4F2E9032F1E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0DE8-BF2D-4EE1-BC7F-B50156B53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893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FF5B-749F-40F9-BCED-A4F2E9032F1E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0DE8-BF2D-4EE1-BC7F-B50156B53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445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FF5B-749F-40F9-BCED-A4F2E9032F1E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0DE8-BF2D-4EE1-BC7F-B50156B53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27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FF5B-749F-40F9-BCED-A4F2E9032F1E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0DE8-BF2D-4EE1-BC7F-B50156B53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94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FF5B-749F-40F9-BCED-A4F2E9032F1E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0DE8-BF2D-4EE1-BC7F-B50156B53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97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FF5B-749F-40F9-BCED-A4F2E9032F1E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0DE8-BF2D-4EE1-BC7F-B50156B53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67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FF5B-749F-40F9-BCED-A4F2E9032F1E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0DE8-BF2D-4EE1-BC7F-B50156B53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266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0FF5B-749F-40F9-BCED-A4F2E9032F1E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B0DE8-BF2D-4EE1-BC7F-B50156B53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040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62C96323-769A-4B37-8ACC-DA5128920A3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4" b="3864"/>
          <a:stretch/>
        </p:blipFill>
        <p:spPr>
          <a:xfrm>
            <a:off x="0" y="811"/>
            <a:ext cx="9136799" cy="6857189"/>
          </a:xfrm>
          <a:prstGeom prst="rect">
            <a:avLst/>
          </a:prstGeom>
        </p:spPr>
      </p:pic>
      <p:sp>
        <p:nvSpPr>
          <p:cNvPr id="124" name="Shape 124"/>
          <p:cNvSpPr/>
          <p:nvPr/>
        </p:nvSpPr>
        <p:spPr>
          <a:xfrm>
            <a:off x="628647" y="5444895"/>
            <a:ext cx="3242317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b">
            <a:spAutoFit/>
          </a:bodyPr>
          <a:lstStyle>
            <a:lvl1pPr algn="ctr">
              <a:defRPr sz="1200">
                <a:solidFill>
                  <a:srgbClr val="808080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endParaRPr dirty="0"/>
          </a:p>
        </p:txBody>
      </p:sp>
      <p:sp>
        <p:nvSpPr>
          <p:cNvPr id="125" name="Shape 125"/>
          <p:cNvSpPr/>
          <p:nvPr/>
        </p:nvSpPr>
        <p:spPr>
          <a:xfrm>
            <a:off x="3722701" y="2854624"/>
            <a:ext cx="5307174" cy="14302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lnSpc>
                <a:spcPct val="150000"/>
              </a:lnSpc>
              <a:defRPr sz="1200" b="1">
                <a:solidFill>
                  <a:srgbClr val="54B6C9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rPr lang="ru-RU" sz="1500" dirty="0">
                <a:solidFill>
                  <a:srgbClr val="156D56"/>
                </a:solidFill>
              </a:rPr>
              <a:t>Консультант по финансовой грамотности проекта «</a:t>
            </a:r>
            <a:r>
              <a:rPr lang="ru-RU" sz="1500" dirty="0" err="1">
                <a:solidFill>
                  <a:srgbClr val="156D56"/>
                </a:solidFill>
              </a:rPr>
              <a:t>Вашифинансы</a:t>
            </a:r>
            <a:r>
              <a:rPr lang="ru-RU" sz="1500" dirty="0">
                <a:solidFill>
                  <a:srgbClr val="156D56"/>
                </a:solidFill>
              </a:rPr>
              <a:t>», психолог, ТОП-10 по версии портала «</a:t>
            </a:r>
            <a:r>
              <a:rPr lang="ru-RU" sz="1500" dirty="0" err="1">
                <a:solidFill>
                  <a:srgbClr val="156D56"/>
                </a:solidFill>
              </a:rPr>
              <a:t>ВсеТренинги.ру</a:t>
            </a:r>
            <a:r>
              <a:rPr lang="ru-RU" sz="1500" dirty="0">
                <a:solidFill>
                  <a:srgbClr val="156D56"/>
                </a:solidFill>
              </a:rPr>
              <a:t>», бизнес-тренер, </a:t>
            </a:r>
            <a:r>
              <a:rPr lang="ru-RU" sz="1500" dirty="0" err="1">
                <a:solidFill>
                  <a:srgbClr val="156D56"/>
                </a:solidFill>
              </a:rPr>
              <a:t>игротехник</a:t>
            </a:r>
            <a:endParaRPr sz="1500" dirty="0">
              <a:solidFill>
                <a:srgbClr val="156D56"/>
              </a:solidFill>
            </a:endParaRPr>
          </a:p>
        </p:txBody>
      </p:sp>
      <p:sp>
        <p:nvSpPr>
          <p:cNvPr id="126" name="Shape 126"/>
          <p:cNvSpPr>
            <a:spLocks noGrp="1"/>
          </p:cNvSpPr>
          <p:nvPr>
            <p:ph type="title"/>
          </p:nvPr>
        </p:nvSpPr>
        <p:spPr>
          <a:xfrm>
            <a:off x="3880315" y="1791577"/>
            <a:ext cx="5167020" cy="857254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sz="3200" b="1">
                <a:solidFill>
                  <a:srgbClr val="D9562C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algn="l"/>
            <a:r>
              <a:rPr lang="ru-RU" dirty="0">
                <a:solidFill>
                  <a:srgbClr val="3848AF"/>
                </a:solidFill>
              </a:rPr>
              <a:t>Кизяковский Антон Георгиевич</a:t>
            </a:r>
            <a:endParaRPr dirty="0">
              <a:solidFill>
                <a:srgbClr val="3848AF"/>
              </a:solidFill>
            </a:endParaRPr>
          </a:p>
        </p:txBody>
      </p:sp>
      <p:sp>
        <p:nvSpPr>
          <p:cNvPr id="134" name="Shape 134"/>
          <p:cNvSpPr/>
          <p:nvPr/>
        </p:nvSpPr>
        <p:spPr>
          <a:xfrm>
            <a:off x="755576" y="4767787"/>
            <a:ext cx="7882415" cy="9541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just">
              <a:lnSpc>
                <a:spcPct val="150000"/>
              </a:lnSpc>
              <a:defRPr sz="1200">
                <a:solidFill>
                  <a:srgbClr val="4D4D4C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800" dirty="0"/>
              <a:t>Внутренняя картина мира и ее влияние на финансовое благополучие человека</a:t>
            </a:r>
            <a:endParaRPr sz="2700" dirty="0"/>
          </a:p>
        </p:txBody>
      </p:sp>
      <p:pic>
        <p:nvPicPr>
          <p:cNvPr id="23" name="Picture 3" descr="C:\Users\Администратор\Desktop\Без имени-3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57" t="25657" r="6957" b="54788"/>
          <a:stretch/>
        </p:blipFill>
        <p:spPr bwMode="auto">
          <a:xfrm>
            <a:off x="3619331" y="1877413"/>
            <a:ext cx="254493" cy="281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3347864" y="1143216"/>
            <a:ext cx="22591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spc="-19" dirty="0">
                <a:solidFill>
                  <a:srgbClr val="11946E"/>
                </a:solidFill>
              </a:rPr>
              <a:t>СПИКЕР</a:t>
            </a:r>
            <a:endParaRPr lang="ru-RU" sz="4000" dirty="0">
              <a:solidFill>
                <a:srgbClr val="11946E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18"/>
          <a:stretch/>
        </p:blipFill>
        <p:spPr>
          <a:xfrm>
            <a:off x="369174" y="1384783"/>
            <a:ext cx="3081832" cy="2797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035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5AA5F163-6A38-40B1-BB9F-C312670014B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4" b="3864"/>
          <a:stretch/>
        </p:blipFill>
        <p:spPr>
          <a:xfrm>
            <a:off x="7201" y="811"/>
            <a:ext cx="9136799" cy="6857189"/>
          </a:xfrm>
          <a:prstGeom prst="rect">
            <a:avLst/>
          </a:prstGeom>
        </p:spPr>
      </p:pic>
      <p:sp>
        <p:nvSpPr>
          <p:cNvPr id="35" name="Shape 125">
            <a:extLst>
              <a:ext uri="{FF2B5EF4-FFF2-40B4-BE49-F238E27FC236}">
                <a16:creationId xmlns="" xmlns:a16="http://schemas.microsoft.com/office/drawing/2014/main" id="{A1226D0C-42D1-4B93-B1BD-BA76BF93BF81}"/>
              </a:ext>
            </a:extLst>
          </p:cNvPr>
          <p:cNvSpPr/>
          <p:nvPr/>
        </p:nvSpPr>
        <p:spPr>
          <a:xfrm>
            <a:off x="6671950" y="1284325"/>
            <a:ext cx="4929697" cy="491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lnSpc>
                <a:spcPct val="150000"/>
              </a:lnSpc>
              <a:defRPr sz="1200" b="1">
                <a:solidFill>
                  <a:srgbClr val="54B6C9"/>
                </a:solidFill>
                <a:latin typeface="Tahoma"/>
                <a:ea typeface="Tahoma"/>
                <a:cs typeface="Tahoma"/>
                <a:sym typeface="Tahoma"/>
              </a:defRPr>
            </a:pPr>
            <a:endParaRPr sz="2000" dirty="0">
              <a:solidFill>
                <a:srgbClr val="156D56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1124744"/>
            <a:ext cx="76328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Что делать?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- написать 101 цель на всю жизнь и сделать свою стену мечты</a:t>
            </a:r>
            <a:br>
              <a:rPr lang="ru-RU" sz="3200" dirty="0"/>
            </a:br>
            <a:r>
              <a:rPr lang="ru-RU" sz="3200" dirty="0"/>
              <a:t>- постепенно повышать свой уровень нормы</a:t>
            </a:r>
            <a:br>
              <a:rPr lang="ru-RU" sz="3200" dirty="0"/>
            </a:br>
            <a:r>
              <a:rPr lang="ru-RU" sz="3200" dirty="0"/>
              <a:t>- воспринимать деньги как ресурс, которым можно в любой момент воспользоваться</a:t>
            </a:r>
            <a:br>
              <a:rPr lang="ru-RU" sz="3200" dirty="0"/>
            </a:br>
            <a:r>
              <a:rPr lang="ru-RU" sz="3200" dirty="0"/>
              <a:t>- подумать о своих настоящих желаниях</a:t>
            </a:r>
            <a:br>
              <a:rPr lang="ru-RU" sz="3200" dirty="0"/>
            </a:br>
            <a:r>
              <a:rPr lang="ru-RU" sz="3200" dirty="0"/>
              <a:t>- </a:t>
            </a:r>
            <a:r>
              <a:rPr lang="en-US" sz="3200" dirty="0"/>
              <a:t>c</a:t>
            </a:r>
            <a:r>
              <a:rPr lang="ru-RU" sz="3200" dirty="0" err="1"/>
              <a:t>оздавать</a:t>
            </a:r>
            <a:r>
              <a:rPr lang="ru-RU" sz="3200" dirty="0"/>
              <a:t> «ценность»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79244329-D130-48C4-B047-AB46E72EDC52}"/>
              </a:ext>
            </a:extLst>
          </p:cNvPr>
          <p:cNvSpPr/>
          <p:nvPr/>
        </p:nvSpPr>
        <p:spPr>
          <a:xfrm rot="5400000">
            <a:off x="421525" y="1445611"/>
            <a:ext cx="173833" cy="1016885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F9C5353D-596A-4A96-88B4-395891FFDB6B}"/>
              </a:ext>
            </a:extLst>
          </p:cNvPr>
          <p:cNvSpPr/>
          <p:nvPr/>
        </p:nvSpPr>
        <p:spPr>
          <a:xfrm rot="5400000">
            <a:off x="421524" y="2401593"/>
            <a:ext cx="173833" cy="1016885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F9E05A3-7239-4FEF-A45D-0E8B6E100EE2}"/>
              </a:ext>
            </a:extLst>
          </p:cNvPr>
          <p:cNvSpPr/>
          <p:nvPr/>
        </p:nvSpPr>
        <p:spPr>
          <a:xfrm rot="5400000">
            <a:off x="421523" y="3398546"/>
            <a:ext cx="173833" cy="1016885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F1FA2276-CCEB-4040-9B09-905A529E4D22}"/>
              </a:ext>
            </a:extLst>
          </p:cNvPr>
          <p:cNvSpPr/>
          <p:nvPr/>
        </p:nvSpPr>
        <p:spPr>
          <a:xfrm rot="5400000">
            <a:off x="402003" y="4847462"/>
            <a:ext cx="173833" cy="1016885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6928C485-F637-42CB-9DFE-804EC1AE83F9}"/>
              </a:ext>
            </a:extLst>
          </p:cNvPr>
          <p:cNvSpPr/>
          <p:nvPr/>
        </p:nvSpPr>
        <p:spPr>
          <a:xfrm rot="5400000">
            <a:off x="402003" y="5331603"/>
            <a:ext cx="173833" cy="1016885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616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5AA5F163-6A38-40B1-BB9F-C312670014B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4" b="3864"/>
          <a:stretch/>
        </p:blipFill>
        <p:spPr>
          <a:xfrm>
            <a:off x="7201" y="811"/>
            <a:ext cx="9136799" cy="6857189"/>
          </a:xfrm>
          <a:prstGeom prst="rect">
            <a:avLst/>
          </a:prstGeom>
        </p:spPr>
      </p:pic>
      <p:sp>
        <p:nvSpPr>
          <p:cNvPr id="35" name="Shape 125">
            <a:extLst>
              <a:ext uri="{FF2B5EF4-FFF2-40B4-BE49-F238E27FC236}">
                <a16:creationId xmlns="" xmlns:a16="http://schemas.microsoft.com/office/drawing/2014/main" id="{A1226D0C-42D1-4B93-B1BD-BA76BF93BF81}"/>
              </a:ext>
            </a:extLst>
          </p:cNvPr>
          <p:cNvSpPr/>
          <p:nvPr/>
        </p:nvSpPr>
        <p:spPr>
          <a:xfrm>
            <a:off x="1619672" y="1284325"/>
            <a:ext cx="6480720" cy="41608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lnSpc>
                <a:spcPct val="150000"/>
              </a:lnSpc>
              <a:defRPr sz="1200" b="1">
                <a:solidFill>
                  <a:srgbClr val="54B6C9"/>
                </a:solidFill>
                <a:latin typeface="Tahoma"/>
                <a:ea typeface="Tahoma"/>
                <a:cs typeface="Tahoma"/>
                <a:sym typeface="Tahoma"/>
              </a:defRPr>
            </a:pPr>
            <a:endParaRPr sz="2000" dirty="0">
              <a:solidFill>
                <a:srgbClr val="156D56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1052737"/>
            <a:ext cx="770485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Что делать?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- разбираться в законах</a:t>
            </a:r>
            <a:br>
              <a:rPr lang="ru-RU" sz="3200" dirty="0"/>
            </a:br>
            <a:r>
              <a:rPr lang="ru-RU" sz="3200" dirty="0"/>
              <a:t>- внимательно читать юридический договор</a:t>
            </a:r>
            <a:br>
              <a:rPr lang="ru-RU" sz="3200" dirty="0"/>
            </a:br>
            <a:r>
              <a:rPr lang="ru-RU" sz="3200" dirty="0"/>
              <a:t>- читать и слушать </a:t>
            </a:r>
            <a:r>
              <a:rPr lang="ru-RU" sz="3200" dirty="0" err="1"/>
              <a:t>аффирмации</a:t>
            </a:r>
            <a:r>
              <a:rPr lang="ru-RU" sz="3200" dirty="0"/>
              <a:t> на изобилие своей жизни (разрешить себе большее)</a:t>
            </a:r>
          </a:p>
          <a:p>
            <a:r>
              <a:rPr lang="ru-RU" sz="3200" dirty="0"/>
              <a:t>- в школе спрашивать про эмоциональное состояние школьника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7620B304-9DDD-45F9-820D-C2814B31777D}"/>
              </a:ext>
            </a:extLst>
          </p:cNvPr>
          <p:cNvSpPr/>
          <p:nvPr/>
        </p:nvSpPr>
        <p:spPr>
          <a:xfrm rot="5400000">
            <a:off x="420079" y="1836914"/>
            <a:ext cx="216024" cy="1056183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FEC16D61-B302-44DF-A20A-710BF3316220}"/>
              </a:ext>
            </a:extLst>
          </p:cNvPr>
          <p:cNvSpPr/>
          <p:nvPr/>
        </p:nvSpPr>
        <p:spPr>
          <a:xfrm rot="5400000">
            <a:off x="422714" y="2340971"/>
            <a:ext cx="216024" cy="1056183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2A616C19-769E-4DF4-8CBD-43FC81E000FF}"/>
              </a:ext>
            </a:extLst>
          </p:cNvPr>
          <p:cNvSpPr/>
          <p:nvPr/>
        </p:nvSpPr>
        <p:spPr>
          <a:xfrm rot="5400000">
            <a:off x="407504" y="3299124"/>
            <a:ext cx="216024" cy="1056183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56EE3AE7-B141-4272-BE00-466EECEC575B}"/>
              </a:ext>
            </a:extLst>
          </p:cNvPr>
          <p:cNvSpPr/>
          <p:nvPr/>
        </p:nvSpPr>
        <p:spPr>
          <a:xfrm rot="5400000">
            <a:off x="392696" y="4770450"/>
            <a:ext cx="216024" cy="1056183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441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5AA5F163-6A38-40B1-BB9F-C312670014B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4" b="3864"/>
          <a:stretch/>
        </p:blipFill>
        <p:spPr>
          <a:xfrm>
            <a:off x="7201" y="811"/>
            <a:ext cx="9136799" cy="6857189"/>
          </a:xfrm>
          <a:prstGeom prst="rect">
            <a:avLst/>
          </a:prstGeom>
        </p:spPr>
      </p:pic>
      <p:sp>
        <p:nvSpPr>
          <p:cNvPr id="35" name="Shape 125">
            <a:extLst>
              <a:ext uri="{FF2B5EF4-FFF2-40B4-BE49-F238E27FC236}">
                <a16:creationId xmlns="" xmlns:a16="http://schemas.microsoft.com/office/drawing/2014/main" id="{A1226D0C-42D1-4B93-B1BD-BA76BF93BF81}"/>
              </a:ext>
            </a:extLst>
          </p:cNvPr>
          <p:cNvSpPr/>
          <p:nvPr/>
        </p:nvSpPr>
        <p:spPr>
          <a:xfrm>
            <a:off x="1619672" y="1284325"/>
            <a:ext cx="6480720" cy="41608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lnSpc>
                <a:spcPct val="150000"/>
              </a:lnSpc>
              <a:defRPr sz="1200" b="1">
                <a:solidFill>
                  <a:srgbClr val="54B6C9"/>
                </a:solidFill>
                <a:latin typeface="Tahoma"/>
                <a:ea typeface="Tahoma"/>
                <a:cs typeface="Tahoma"/>
                <a:sym typeface="Tahoma"/>
              </a:defRPr>
            </a:pPr>
            <a:endParaRPr sz="2000" dirty="0">
              <a:solidFill>
                <a:srgbClr val="156D56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484784"/>
            <a:ext cx="82089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Что делать?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- «Бирюзовые компании» горизонтальные связи. Главное: качество и сервис</a:t>
            </a:r>
          </a:p>
          <a:p>
            <a:r>
              <a:rPr lang="ru-RU" sz="3200" dirty="0"/>
              <a:t>- Трекинг – измерение количественных показателей (Математика способствует самопознанию)</a:t>
            </a:r>
          </a:p>
          <a:p>
            <a:r>
              <a:rPr lang="ru-RU" sz="3200" dirty="0"/>
              <a:t>- Системный подход</a:t>
            </a:r>
          </a:p>
          <a:p>
            <a:r>
              <a:rPr lang="ru-RU" sz="3200" dirty="0"/>
              <a:t>- Психология стратега (Я хозяин своего эмоционального состояния и своей судьбы)</a:t>
            </a:r>
          </a:p>
          <a:p>
            <a:r>
              <a:rPr lang="ru-RU" sz="3200" dirty="0"/>
              <a:t>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1D7986C7-87CE-44B8-BB93-40E47FAECED0}"/>
              </a:ext>
            </a:extLst>
          </p:cNvPr>
          <p:cNvSpPr/>
          <p:nvPr/>
        </p:nvSpPr>
        <p:spPr>
          <a:xfrm rot="5400000">
            <a:off x="298704" y="1876341"/>
            <a:ext cx="216026" cy="813438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6BE3B98-0260-4038-8835-898D8B2F23B0}"/>
              </a:ext>
            </a:extLst>
          </p:cNvPr>
          <p:cNvSpPr/>
          <p:nvPr/>
        </p:nvSpPr>
        <p:spPr>
          <a:xfrm rot="5400000">
            <a:off x="295103" y="2850042"/>
            <a:ext cx="216026" cy="813438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5AA23F1-EA4A-4EA2-A865-EA96B3E81055}"/>
              </a:ext>
            </a:extLst>
          </p:cNvPr>
          <p:cNvSpPr/>
          <p:nvPr/>
        </p:nvSpPr>
        <p:spPr>
          <a:xfrm rot="5400000">
            <a:off x="287523" y="4334015"/>
            <a:ext cx="216026" cy="813438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10DF891F-8E16-4B11-87C8-4D663A3E51A9}"/>
              </a:ext>
            </a:extLst>
          </p:cNvPr>
          <p:cNvSpPr/>
          <p:nvPr/>
        </p:nvSpPr>
        <p:spPr>
          <a:xfrm rot="5400000">
            <a:off x="298706" y="4858484"/>
            <a:ext cx="216026" cy="813438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35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5AA5F163-6A38-40B1-BB9F-C312670014B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4" b="3864"/>
          <a:stretch/>
        </p:blipFill>
        <p:spPr>
          <a:xfrm>
            <a:off x="7201" y="811"/>
            <a:ext cx="9136799" cy="6857189"/>
          </a:xfrm>
          <a:prstGeom prst="rect">
            <a:avLst/>
          </a:prstGeom>
        </p:spPr>
      </p:pic>
      <p:sp>
        <p:nvSpPr>
          <p:cNvPr id="35" name="Shape 125">
            <a:extLst>
              <a:ext uri="{FF2B5EF4-FFF2-40B4-BE49-F238E27FC236}">
                <a16:creationId xmlns="" xmlns:a16="http://schemas.microsoft.com/office/drawing/2014/main" id="{A1226D0C-42D1-4B93-B1BD-BA76BF93BF81}"/>
              </a:ext>
            </a:extLst>
          </p:cNvPr>
          <p:cNvSpPr/>
          <p:nvPr/>
        </p:nvSpPr>
        <p:spPr>
          <a:xfrm>
            <a:off x="1619672" y="1284325"/>
            <a:ext cx="6480720" cy="41608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lnSpc>
                <a:spcPct val="150000"/>
              </a:lnSpc>
              <a:defRPr sz="1200" b="1">
                <a:solidFill>
                  <a:srgbClr val="54B6C9"/>
                </a:solidFill>
                <a:latin typeface="Tahoma"/>
                <a:ea typeface="Tahoma"/>
                <a:cs typeface="Tahoma"/>
                <a:sym typeface="Tahoma"/>
              </a:defRPr>
            </a:pPr>
            <a:endParaRPr sz="2000" dirty="0">
              <a:solidFill>
                <a:srgbClr val="156D56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1484784"/>
            <a:ext cx="74168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Что делать?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Правила счастья (Михаил </a:t>
            </a:r>
            <a:r>
              <a:rPr lang="ru-RU" sz="3200" dirty="0" err="1"/>
              <a:t>Лабковский</a:t>
            </a:r>
            <a:r>
              <a:rPr lang="ru-RU" sz="3200" dirty="0"/>
              <a:t>)</a:t>
            </a:r>
            <a:br>
              <a:rPr lang="ru-RU" sz="3200" dirty="0"/>
            </a:br>
            <a:r>
              <a:rPr lang="ru-RU" sz="3200" dirty="0"/>
              <a:t>1. Делать только то, что хочется</a:t>
            </a:r>
            <a:br>
              <a:rPr lang="ru-RU" sz="3200" dirty="0"/>
            </a:br>
            <a:r>
              <a:rPr lang="ru-RU" sz="3200" dirty="0"/>
              <a:t>2. Не делать того, чего не хочется</a:t>
            </a:r>
            <a:br>
              <a:rPr lang="ru-RU" sz="3200" dirty="0"/>
            </a:br>
            <a:r>
              <a:rPr lang="ru-RU" sz="3200" dirty="0"/>
              <a:t>3. Сразу говорить о том, что не нравится</a:t>
            </a:r>
            <a:br>
              <a:rPr lang="ru-RU" sz="3200" dirty="0"/>
            </a:br>
            <a:r>
              <a:rPr lang="ru-RU" sz="3200" dirty="0"/>
              <a:t>4. Не отвечать, когда не спрашивают</a:t>
            </a:r>
            <a:br>
              <a:rPr lang="ru-RU" sz="3200" dirty="0"/>
            </a:br>
            <a:r>
              <a:rPr lang="ru-RU" sz="3200" dirty="0"/>
              <a:t>5. Отвечать только на вопрос</a:t>
            </a:r>
            <a:br>
              <a:rPr lang="ru-RU" sz="3200" dirty="0"/>
            </a:br>
            <a:r>
              <a:rPr lang="ru-RU" sz="3200" dirty="0"/>
              <a:t>6. Выясняя отношения, говорить только о себе</a:t>
            </a:r>
          </a:p>
        </p:txBody>
      </p:sp>
    </p:spTree>
    <p:extLst>
      <p:ext uri="{BB962C8B-B14F-4D97-AF65-F5344CB8AC3E}">
        <p14:creationId xmlns:p14="http://schemas.microsoft.com/office/powerpoint/2010/main" val="239451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5AA5F163-6A38-40B1-BB9F-C312670014B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4" b="3864"/>
          <a:stretch/>
        </p:blipFill>
        <p:spPr>
          <a:xfrm>
            <a:off x="7201" y="811"/>
            <a:ext cx="9136799" cy="6857189"/>
          </a:xfrm>
          <a:prstGeom prst="rect">
            <a:avLst/>
          </a:prstGeom>
        </p:spPr>
      </p:pic>
      <p:sp>
        <p:nvSpPr>
          <p:cNvPr id="35" name="Shape 125">
            <a:extLst>
              <a:ext uri="{FF2B5EF4-FFF2-40B4-BE49-F238E27FC236}">
                <a16:creationId xmlns="" xmlns:a16="http://schemas.microsoft.com/office/drawing/2014/main" id="{A1226D0C-42D1-4B93-B1BD-BA76BF93BF81}"/>
              </a:ext>
            </a:extLst>
          </p:cNvPr>
          <p:cNvSpPr/>
          <p:nvPr/>
        </p:nvSpPr>
        <p:spPr>
          <a:xfrm>
            <a:off x="6671950" y="1284325"/>
            <a:ext cx="4929697" cy="491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lnSpc>
                <a:spcPct val="150000"/>
              </a:lnSpc>
              <a:defRPr sz="1200" b="1">
                <a:solidFill>
                  <a:srgbClr val="54B6C9"/>
                </a:solidFill>
                <a:latin typeface="Tahoma"/>
                <a:ea typeface="Tahoma"/>
                <a:cs typeface="Tahoma"/>
                <a:sym typeface="Tahoma"/>
              </a:defRPr>
            </a:pPr>
            <a:endParaRPr sz="2000" dirty="0">
              <a:solidFill>
                <a:srgbClr val="156D56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1284325"/>
            <a:ext cx="748883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Примеры из истории</a:t>
            </a:r>
          </a:p>
          <a:p>
            <a:r>
              <a:rPr lang="ru-RU" sz="3200" dirty="0">
                <a:solidFill>
                  <a:srgbClr val="FF0000"/>
                </a:solidFill>
              </a:rPr>
              <a:t>1917 – 1991 годы - Советский период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21B9B8EE-D8B0-4A40-B43D-2BB5E5442826}"/>
              </a:ext>
            </a:extLst>
          </p:cNvPr>
          <p:cNvSpPr/>
          <p:nvPr/>
        </p:nvSpPr>
        <p:spPr>
          <a:xfrm>
            <a:off x="1076265" y="2644783"/>
            <a:ext cx="74888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Не придавали значения деньгам</a:t>
            </a:r>
            <a:br>
              <a:rPr lang="ru-RU" sz="3200" dirty="0"/>
            </a:br>
            <a:r>
              <a:rPr lang="ru-RU" sz="3200" dirty="0"/>
              <a:t>Коллективизм – другим все, мне ничего</a:t>
            </a:r>
            <a:br>
              <a:rPr lang="ru-RU" sz="3200" dirty="0"/>
            </a:br>
            <a:r>
              <a:rPr lang="ru-RU" sz="3200" dirty="0"/>
              <a:t>Не считаются с человеком и его потребностями</a:t>
            </a:r>
            <a:br>
              <a:rPr lang="ru-RU" sz="3200" dirty="0"/>
            </a:br>
            <a:r>
              <a:rPr lang="ru-RU" sz="3200" dirty="0"/>
              <a:t>Патернализм</a:t>
            </a:r>
            <a:endParaRPr lang="ru-RU" sz="3200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7" name="Picture 3" descr="C:\Users\Администратор\Desktop\48007.png">
            <a:extLst>
              <a:ext uri="{FF2B5EF4-FFF2-40B4-BE49-F238E27FC236}">
                <a16:creationId xmlns="" xmlns:a16="http://schemas.microsoft.com/office/drawing/2014/main" id="{D091C430-385B-484D-9850-7D3FEAB869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045" r="17760"/>
          <a:stretch/>
        </p:blipFill>
        <p:spPr bwMode="auto">
          <a:xfrm>
            <a:off x="775665" y="2731045"/>
            <a:ext cx="300600" cy="49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Администратор\Desktop\48007.png">
            <a:extLst>
              <a:ext uri="{FF2B5EF4-FFF2-40B4-BE49-F238E27FC236}">
                <a16:creationId xmlns="" xmlns:a16="http://schemas.microsoft.com/office/drawing/2014/main" id="{7721C6E1-3ABD-4AE6-8530-DCC9D23750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045" r="17760"/>
          <a:stretch/>
        </p:blipFill>
        <p:spPr bwMode="auto">
          <a:xfrm>
            <a:off x="775665" y="3222267"/>
            <a:ext cx="300600" cy="49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Администратор\Desktop\48007.png">
            <a:extLst>
              <a:ext uri="{FF2B5EF4-FFF2-40B4-BE49-F238E27FC236}">
                <a16:creationId xmlns="" xmlns:a16="http://schemas.microsoft.com/office/drawing/2014/main" id="{155D2BDF-4099-4ABE-B689-07309DCAC6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045" r="17760"/>
          <a:stretch/>
        </p:blipFill>
        <p:spPr bwMode="auto">
          <a:xfrm>
            <a:off x="775665" y="3707832"/>
            <a:ext cx="300600" cy="49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Администратор\Desktop\48007.png">
            <a:extLst>
              <a:ext uri="{FF2B5EF4-FFF2-40B4-BE49-F238E27FC236}">
                <a16:creationId xmlns="" xmlns:a16="http://schemas.microsoft.com/office/drawing/2014/main" id="{651D5F84-1379-40B1-95EA-9CE4A4500D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045" r="17760"/>
          <a:stretch/>
        </p:blipFill>
        <p:spPr bwMode="auto">
          <a:xfrm>
            <a:off x="775665" y="4649235"/>
            <a:ext cx="300600" cy="49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78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5AA5F163-6A38-40B1-BB9F-C312670014B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4" b="3864"/>
          <a:stretch/>
        </p:blipFill>
        <p:spPr>
          <a:xfrm>
            <a:off x="7201" y="811"/>
            <a:ext cx="9136799" cy="685718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53944" y="1192395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Примеры из истории</a:t>
            </a:r>
            <a:br>
              <a:rPr lang="ru-RU" sz="3200" dirty="0"/>
            </a:br>
            <a:r>
              <a:rPr lang="ru-RU" sz="3200" dirty="0">
                <a:solidFill>
                  <a:srgbClr val="FF0000"/>
                </a:solidFill>
              </a:rPr>
              <a:t>1991 - 2001 годы - Дикий капитализм</a:t>
            </a:r>
            <a:endParaRPr lang="ru-RU" sz="3200" dirty="0"/>
          </a:p>
        </p:txBody>
      </p:sp>
      <p:pic>
        <p:nvPicPr>
          <p:cNvPr id="4" name="Picture 3" descr="C:\Users\Администратор\Desktop\48007.png">
            <a:extLst>
              <a:ext uri="{FF2B5EF4-FFF2-40B4-BE49-F238E27FC236}">
                <a16:creationId xmlns="" xmlns:a16="http://schemas.microsoft.com/office/drawing/2014/main" id="{4F32DBD4-8F31-47A2-BC08-F035D37969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045" r="17760"/>
          <a:stretch/>
        </p:blipFill>
        <p:spPr bwMode="auto">
          <a:xfrm>
            <a:off x="853344" y="2492896"/>
            <a:ext cx="300600" cy="49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3D5CE148-0DF6-46D2-ABC5-0DEFAB074B85}"/>
              </a:ext>
            </a:extLst>
          </p:cNvPr>
          <p:cNvSpPr/>
          <p:nvPr/>
        </p:nvSpPr>
        <p:spPr>
          <a:xfrm>
            <a:off x="1153944" y="2420888"/>
            <a:ext cx="7200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Придают слишком много значения деньгам (избыточный запрос на деньги)</a:t>
            </a:r>
            <a:br>
              <a:rPr lang="ru-RU" sz="3200" dirty="0"/>
            </a:br>
            <a:r>
              <a:rPr lang="ru-RU" sz="3200" dirty="0"/>
              <a:t>Индивидуализм – мне все, другим ничего</a:t>
            </a:r>
            <a:br>
              <a:rPr lang="ru-RU" sz="3200" dirty="0"/>
            </a:br>
            <a:r>
              <a:rPr lang="ru-RU" sz="3200" dirty="0"/>
              <a:t>Оценочное отношение к человеку по его деньгам</a:t>
            </a:r>
            <a:br>
              <a:rPr lang="ru-RU" sz="3200" dirty="0"/>
            </a:br>
            <a:r>
              <a:rPr lang="ru-RU" sz="3200" dirty="0"/>
              <a:t>Забирать ресурсы - приватизация</a:t>
            </a:r>
          </a:p>
        </p:txBody>
      </p:sp>
      <p:pic>
        <p:nvPicPr>
          <p:cNvPr id="6" name="Picture 3" descr="C:\Users\Администратор\Desktop\48007.png">
            <a:extLst>
              <a:ext uri="{FF2B5EF4-FFF2-40B4-BE49-F238E27FC236}">
                <a16:creationId xmlns="" xmlns:a16="http://schemas.microsoft.com/office/drawing/2014/main" id="{2F443BBB-C9B2-42A2-8887-8126DB389B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045" r="17760"/>
          <a:stretch/>
        </p:blipFill>
        <p:spPr bwMode="auto">
          <a:xfrm>
            <a:off x="853344" y="3429000"/>
            <a:ext cx="300600" cy="49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Администратор\Desktop\48007.png">
            <a:extLst>
              <a:ext uri="{FF2B5EF4-FFF2-40B4-BE49-F238E27FC236}">
                <a16:creationId xmlns="" xmlns:a16="http://schemas.microsoft.com/office/drawing/2014/main" id="{C952806D-DB17-44CE-883C-2B436C38D6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045" r="17760"/>
          <a:stretch/>
        </p:blipFill>
        <p:spPr bwMode="auto">
          <a:xfrm>
            <a:off x="853344" y="4449048"/>
            <a:ext cx="300600" cy="49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Администратор\Desktop\48007.png">
            <a:extLst>
              <a:ext uri="{FF2B5EF4-FFF2-40B4-BE49-F238E27FC236}">
                <a16:creationId xmlns="" xmlns:a16="http://schemas.microsoft.com/office/drawing/2014/main" id="{898B848B-5B74-464F-B52C-9D10AD23DF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045" r="17760"/>
          <a:stretch/>
        </p:blipFill>
        <p:spPr bwMode="auto">
          <a:xfrm>
            <a:off x="853344" y="5386837"/>
            <a:ext cx="300600" cy="49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66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5AA5F163-6A38-40B1-BB9F-C312670014B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4" b="3864"/>
          <a:stretch/>
        </p:blipFill>
        <p:spPr>
          <a:xfrm>
            <a:off x="7201" y="811"/>
            <a:ext cx="9136799" cy="6857189"/>
          </a:xfrm>
          <a:prstGeom prst="rect">
            <a:avLst/>
          </a:prstGeom>
        </p:spPr>
      </p:pic>
      <p:sp>
        <p:nvSpPr>
          <p:cNvPr id="35" name="Shape 125">
            <a:extLst>
              <a:ext uri="{FF2B5EF4-FFF2-40B4-BE49-F238E27FC236}">
                <a16:creationId xmlns="" xmlns:a16="http://schemas.microsoft.com/office/drawing/2014/main" id="{A1226D0C-42D1-4B93-B1BD-BA76BF93BF81}"/>
              </a:ext>
            </a:extLst>
          </p:cNvPr>
          <p:cNvSpPr/>
          <p:nvPr/>
        </p:nvSpPr>
        <p:spPr>
          <a:xfrm>
            <a:off x="6671950" y="1284325"/>
            <a:ext cx="4929697" cy="491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lnSpc>
                <a:spcPct val="150000"/>
              </a:lnSpc>
              <a:defRPr sz="1200" b="1">
                <a:solidFill>
                  <a:srgbClr val="54B6C9"/>
                </a:solidFill>
                <a:latin typeface="Tahoma"/>
                <a:ea typeface="Tahoma"/>
                <a:cs typeface="Tahoma"/>
                <a:sym typeface="Tahoma"/>
              </a:defRPr>
            </a:pPr>
            <a:endParaRPr sz="2000" dirty="0">
              <a:solidFill>
                <a:srgbClr val="156D56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91680" y="2035467"/>
            <a:ext cx="64807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Попытки построения демократического общества</a:t>
            </a:r>
            <a:br>
              <a:rPr lang="ru-RU" sz="3200" dirty="0"/>
            </a:br>
            <a:r>
              <a:rPr lang="ru-RU" sz="3200" dirty="0"/>
              <a:t>Попытки равноправного партнерства</a:t>
            </a:r>
            <a:br>
              <a:rPr lang="ru-RU" sz="3200" dirty="0"/>
            </a:br>
            <a:r>
              <a:rPr lang="ru-RU" sz="3200" dirty="0"/>
              <a:t>Отношение к человеку с точки зрения взаимной пользы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3B9788C9-825F-4FA4-8912-20845C850C67}"/>
              </a:ext>
            </a:extLst>
          </p:cNvPr>
          <p:cNvSpPr/>
          <p:nvPr/>
        </p:nvSpPr>
        <p:spPr>
          <a:xfrm>
            <a:off x="2915816" y="1284325"/>
            <a:ext cx="64807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Настоящее время</a:t>
            </a:r>
            <a:endParaRPr lang="ru-RU" sz="3200" dirty="0"/>
          </a:p>
        </p:txBody>
      </p:sp>
      <p:pic>
        <p:nvPicPr>
          <p:cNvPr id="6" name="Picture 4" descr="C:\Users\Администратор\Desktop\3-host-korporativ.png">
            <a:extLst>
              <a:ext uri="{FF2B5EF4-FFF2-40B4-BE49-F238E27FC236}">
                <a16:creationId xmlns="" xmlns:a16="http://schemas.microsoft.com/office/drawing/2014/main" id="{2446DBC1-5936-4158-A3F3-448A8A11A1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04864"/>
            <a:ext cx="660337" cy="66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Администратор\Desktop\3-host-korporativ.png">
            <a:extLst>
              <a:ext uri="{FF2B5EF4-FFF2-40B4-BE49-F238E27FC236}">
                <a16:creationId xmlns="" xmlns:a16="http://schemas.microsoft.com/office/drawing/2014/main" id="{333660BA-C15C-4702-ACA7-74113DB62C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326" y="3098831"/>
            <a:ext cx="660337" cy="66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Администратор\Desktop\3-host-korporativ.png">
            <a:extLst>
              <a:ext uri="{FF2B5EF4-FFF2-40B4-BE49-F238E27FC236}">
                <a16:creationId xmlns="" xmlns:a16="http://schemas.microsoft.com/office/drawing/2014/main" id="{50B90CD3-4F2F-4E5F-9798-50A55ED411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325" y="4084448"/>
            <a:ext cx="660337" cy="66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048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5AA5F163-6A38-40B1-BB9F-C312670014B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4" b="3864"/>
          <a:stretch/>
        </p:blipFill>
        <p:spPr>
          <a:xfrm>
            <a:off x="7201" y="811"/>
            <a:ext cx="9136799" cy="6857189"/>
          </a:xfrm>
          <a:prstGeom prst="rect">
            <a:avLst/>
          </a:prstGeom>
        </p:spPr>
      </p:pic>
      <p:sp>
        <p:nvSpPr>
          <p:cNvPr id="35" name="Shape 125">
            <a:extLst>
              <a:ext uri="{FF2B5EF4-FFF2-40B4-BE49-F238E27FC236}">
                <a16:creationId xmlns="" xmlns:a16="http://schemas.microsoft.com/office/drawing/2014/main" id="{A1226D0C-42D1-4B93-B1BD-BA76BF93BF81}"/>
              </a:ext>
            </a:extLst>
          </p:cNvPr>
          <p:cNvSpPr/>
          <p:nvPr/>
        </p:nvSpPr>
        <p:spPr>
          <a:xfrm>
            <a:off x="6671950" y="1284325"/>
            <a:ext cx="4929697" cy="491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lnSpc>
                <a:spcPct val="150000"/>
              </a:lnSpc>
              <a:defRPr sz="1200" b="1">
                <a:solidFill>
                  <a:srgbClr val="54B6C9"/>
                </a:solidFill>
                <a:latin typeface="Tahoma"/>
                <a:ea typeface="Tahoma"/>
                <a:cs typeface="Tahoma"/>
                <a:sym typeface="Tahoma"/>
              </a:defRPr>
            </a:pPr>
            <a:endParaRPr sz="2000" dirty="0">
              <a:solidFill>
                <a:srgbClr val="156D56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87624" y="1659285"/>
            <a:ext cx="66247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Общество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- Джентльменский договор (договариваются на словах) </a:t>
            </a:r>
            <a:br>
              <a:rPr lang="ru-RU" sz="3200" dirty="0"/>
            </a:br>
            <a:r>
              <a:rPr lang="ru-RU" sz="3200" dirty="0"/>
              <a:t>- Ты мне доверяешь?</a:t>
            </a:r>
            <a:br>
              <a:rPr lang="ru-RU" sz="3200" dirty="0"/>
            </a:br>
            <a:r>
              <a:rPr lang="ru-RU" sz="3200" dirty="0"/>
              <a:t>- Табу на разговоры о деньгах</a:t>
            </a:r>
            <a:br>
              <a:rPr lang="ru-RU" sz="3200" dirty="0"/>
            </a:br>
            <a:r>
              <a:rPr lang="ru-RU" sz="3200" dirty="0"/>
              <a:t>- </a:t>
            </a:r>
            <a:r>
              <a:rPr lang="ru-RU" sz="3200" dirty="0" err="1"/>
              <a:t>Инвалидизация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- Выученная беспомощность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9D0A12B-3D37-4D91-AFF6-636FBD6073D0}"/>
              </a:ext>
            </a:extLst>
          </p:cNvPr>
          <p:cNvSpPr/>
          <p:nvPr/>
        </p:nvSpPr>
        <p:spPr>
          <a:xfrm>
            <a:off x="-9331" y="2204864"/>
            <a:ext cx="432048" cy="2952328"/>
          </a:xfrm>
          <a:prstGeom prst="rect">
            <a:avLst/>
          </a:prstGeom>
          <a:solidFill>
            <a:srgbClr val="1193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357D8411-3CFE-47F5-9ED5-110A5764FDCB}"/>
              </a:ext>
            </a:extLst>
          </p:cNvPr>
          <p:cNvSpPr/>
          <p:nvPr/>
        </p:nvSpPr>
        <p:spPr>
          <a:xfrm rot="5400000">
            <a:off x="734480" y="1888433"/>
            <a:ext cx="163895" cy="1149693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0127DA2F-BBF4-493E-9D0E-98E585736645}"/>
              </a:ext>
            </a:extLst>
          </p:cNvPr>
          <p:cNvSpPr/>
          <p:nvPr/>
        </p:nvSpPr>
        <p:spPr>
          <a:xfrm rot="5400000">
            <a:off x="744422" y="2884552"/>
            <a:ext cx="163895" cy="1149693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93B5BC85-AE08-4E33-B385-928A8AED03E2}"/>
              </a:ext>
            </a:extLst>
          </p:cNvPr>
          <p:cNvSpPr/>
          <p:nvPr/>
        </p:nvSpPr>
        <p:spPr>
          <a:xfrm rot="5400000">
            <a:off x="754157" y="3388524"/>
            <a:ext cx="163895" cy="1149693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3588797A-A402-4758-A1F4-76B21FBF7B81}"/>
              </a:ext>
            </a:extLst>
          </p:cNvPr>
          <p:cNvSpPr/>
          <p:nvPr/>
        </p:nvSpPr>
        <p:spPr>
          <a:xfrm rot="5400000">
            <a:off x="759025" y="3862513"/>
            <a:ext cx="163895" cy="1149693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9E8FCA6B-0369-4560-8F39-750DC3FD45EF}"/>
              </a:ext>
            </a:extLst>
          </p:cNvPr>
          <p:cNvSpPr/>
          <p:nvPr/>
        </p:nvSpPr>
        <p:spPr>
          <a:xfrm rot="5400000">
            <a:off x="754157" y="4320875"/>
            <a:ext cx="163895" cy="1149693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760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5AA5F163-6A38-40B1-BB9F-C312670014B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4" b="3864"/>
          <a:stretch/>
        </p:blipFill>
        <p:spPr>
          <a:xfrm>
            <a:off x="7201" y="811"/>
            <a:ext cx="9136799" cy="6857189"/>
          </a:xfrm>
          <a:prstGeom prst="rect">
            <a:avLst/>
          </a:prstGeom>
        </p:spPr>
      </p:pic>
      <p:sp>
        <p:nvSpPr>
          <p:cNvPr id="35" name="Shape 125">
            <a:extLst>
              <a:ext uri="{FF2B5EF4-FFF2-40B4-BE49-F238E27FC236}">
                <a16:creationId xmlns="" xmlns:a16="http://schemas.microsoft.com/office/drawing/2014/main" id="{A1226D0C-42D1-4B93-B1BD-BA76BF93BF81}"/>
              </a:ext>
            </a:extLst>
          </p:cNvPr>
          <p:cNvSpPr/>
          <p:nvPr/>
        </p:nvSpPr>
        <p:spPr>
          <a:xfrm>
            <a:off x="6671950" y="1284325"/>
            <a:ext cx="4929697" cy="491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lnSpc>
                <a:spcPct val="150000"/>
              </a:lnSpc>
              <a:defRPr sz="1200" b="1">
                <a:solidFill>
                  <a:srgbClr val="54B6C9"/>
                </a:solidFill>
                <a:latin typeface="Tahoma"/>
                <a:ea typeface="Tahoma"/>
                <a:cs typeface="Tahoma"/>
                <a:sym typeface="Tahoma"/>
              </a:defRPr>
            </a:pPr>
            <a:endParaRPr sz="2000" dirty="0">
              <a:solidFill>
                <a:srgbClr val="156D56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15616" y="1628800"/>
            <a:ext cx="67687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Общество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- Мужчины зарабатывают деньги через напряжение («</a:t>
            </a:r>
            <a:r>
              <a:rPr lang="ru-RU" sz="3200" dirty="0" err="1"/>
              <a:t>вджобывают</a:t>
            </a:r>
            <a:r>
              <a:rPr lang="ru-RU" sz="3200" dirty="0"/>
              <a:t>»). </a:t>
            </a:r>
            <a:br>
              <a:rPr lang="ru-RU" sz="3200" dirty="0"/>
            </a:br>
            <a:r>
              <a:rPr lang="ru-RU" sz="3200" dirty="0"/>
              <a:t>Итог: эмоциональное истощение, инвалидность в пожилом возрасте </a:t>
            </a:r>
            <a:br>
              <a:rPr lang="ru-RU" sz="3200" dirty="0"/>
            </a:br>
            <a:r>
              <a:rPr lang="ru-RU" sz="3200" dirty="0"/>
              <a:t>- «Алые компании», вертикальные связи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A66EA442-43B3-41F2-A98E-6A471F7C2674}"/>
              </a:ext>
            </a:extLst>
          </p:cNvPr>
          <p:cNvSpPr/>
          <p:nvPr/>
        </p:nvSpPr>
        <p:spPr>
          <a:xfrm>
            <a:off x="-9331" y="2204864"/>
            <a:ext cx="432048" cy="2952328"/>
          </a:xfrm>
          <a:prstGeom prst="rect">
            <a:avLst/>
          </a:prstGeom>
          <a:solidFill>
            <a:srgbClr val="1193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0A26C980-35A3-4E3E-99A9-A0C3698E62C7}"/>
              </a:ext>
            </a:extLst>
          </p:cNvPr>
          <p:cNvSpPr/>
          <p:nvPr/>
        </p:nvSpPr>
        <p:spPr>
          <a:xfrm rot="5400000">
            <a:off x="674844" y="1836103"/>
            <a:ext cx="163895" cy="1149693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90F00C3F-37E2-4303-8F01-138D38A7981D}"/>
              </a:ext>
            </a:extLst>
          </p:cNvPr>
          <p:cNvSpPr/>
          <p:nvPr/>
        </p:nvSpPr>
        <p:spPr>
          <a:xfrm rot="5400000">
            <a:off x="670696" y="3831343"/>
            <a:ext cx="163895" cy="1157991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DCDBFB68-1F3B-49B4-AA59-32A09B4B12CA}"/>
              </a:ext>
            </a:extLst>
          </p:cNvPr>
          <p:cNvSpPr/>
          <p:nvPr/>
        </p:nvSpPr>
        <p:spPr>
          <a:xfrm>
            <a:off x="1813616" y="5250509"/>
            <a:ext cx="55167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/>
              <a:t>Главное: деньги и прибыль</a:t>
            </a:r>
          </a:p>
        </p:txBody>
      </p:sp>
    </p:spTree>
    <p:extLst>
      <p:ext uri="{BB962C8B-B14F-4D97-AF65-F5344CB8AC3E}">
        <p14:creationId xmlns:p14="http://schemas.microsoft.com/office/powerpoint/2010/main" val="1953422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5AA5F163-6A38-40B1-BB9F-C312670014B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4" b="3864"/>
          <a:stretch/>
        </p:blipFill>
        <p:spPr>
          <a:xfrm>
            <a:off x="7201" y="811"/>
            <a:ext cx="9136799" cy="6857189"/>
          </a:xfrm>
          <a:prstGeom prst="rect">
            <a:avLst/>
          </a:prstGeom>
        </p:spPr>
      </p:pic>
      <p:sp>
        <p:nvSpPr>
          <p:cNvPr id="35" name="Shape 125">
            <a:extLst>
              <a:ext uri="{FF2B5EF4-FFF2-40B4-BE49-F238E27FC236}">
                <a16:creationId xmlns="" xmlns:a16="http://schemas.microsoft.com/office/drawing/2014/main" id="{A1226D0C-42D1-4B93-B1BD-BA76BF93BF81}"/>
              </a:ext>
            </a:extLst>
          </p:cNvPr>
          <p:cNvSpPr/>
          <p:nvPr/>
        </p:nvSpPr>
        <p:spPr>
          <a:xfrm>
            <a:off x="6671950" y="1284325"/>
            <a:ext cx="4929697" cy="491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lnSpc>
                <a:spcPct val="150000"/>
              </a:lnSpc>
              <a:defRPr sz="1200" b="1">
                <a:solidFill>
                  <a:srgbClr val="54B6C9"/>
                </a:solidFill>
                <a:latin typeface="Tahoma"/>
                <a:ea typeface="Tahoma"/>
                <a:cs typeface="Tahoma"/>
                <a:sym typeface="Tahoma"/>
              </a:defRPr>
            </a:pPr>
            <a:endParaRPr sz="2000" dirty="0">
              <a:solidFill>
                <a:srgbClr val="156D56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1284325"/>
            <a:ext cx="72728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Общество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- нищета от слова «не считать»</a:t>
            </a:r>
            <a:br>
              <a:rPr lang="ru-RU" sz="3200" dirty="0"/>
            </a:br>
            <a:r>
              <a:rPr lang="ru-RU" sz="3200" dirty="0"/>
              <a:t>- </a:t>
            </a:r>
            <a:r>
              <a:rPr lang="ru-RU" sz="3200" dirty="0" err="1"/>
              <a:t>мисселинг</a:t>
            </a:r>
            <a:r>
              <a:rPr lang="ru-RU" sz="3200" dirty="0"/>
              <a:t> (люди подписывают договор не читая, либо не понимая той степени ответственности, на что человек подписывается)</a:t>
            </a:r>
            <a:br>
              <a:rPr lang="ru-RU" sz="3200" dirty="0"/>
            </a:br>
            <a:r>
              <a:rPr lang="ru-RU" sz="3200" dirty="0"/>
              <a:t>- чувство вины, чувство стыда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BFF36DFF-7A06-4422-BAFA-1C67E2004180}"/>
              </a:ext>
            </a:extLst>
          </p:cNvPr>
          <p:cNvSpPr/>
          <p:nvPr/>
        </p:nvSpPr>
        <p:spPr>
          <a:xfrm>
            <a:off x="-11766" y="1916832"/>
            <a:ext cx="432048" cy="2906923"/>
          </a:xfrm>
          <a:prstGeom prst="rect">
            <a:avLst/>
          </a:prstGeom>
          <a:solidFill>
            <a:srgbClr val="1193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7C13600B-BBF3-4C43-9FAF-6841E5F83B66}"/>
              </a:ext>
            </a:extLst>
          </p:cNvPr>
          <p:cNvSpPr/>
          <p:nvPr/>
        </p:nvSpPr>
        <p:spPr>
          <a:xfrm rot="5400000">
            <a:off x="537005" y="1683476"/>
            <a:ext cx="163895" cy="878883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94505F4B-12E5-4D24-B7C5-94AFE02944E8}"/>
              </a:ext>
            </a:extLst>
          </p:cNvPr>
          <p:cNvSpPr/>
          <p:nvPr/>
        </p:nvSpPr>
        <p:spPr>
          <a:xfrm rot="5400000">
            <a:off x="537004" y="2155280"/>
            <a:ext cx="163895" cy="878883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4D935713-5A77-4DB2-8C9D-9A07DD1D7328}"/>
              </a:ext>
            </a:extLst>
          </p:cNvPr>
          <p:cNvSpPr/>
          <p:nvPr/>
        </p:nvSpPr>
        <p:spPr>
          <a:xfrm rot="5400000">
            <a:off x="522219" y="4112680"/>
            <a:ext cx="163895" cy="878883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308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5AA5F163-6A38-40B1-BB9F-C312670014B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4" b="3864"/>
          <a:stretch/>
        </p:blipFill>
        <p:spPr>
          <a:xfrm>
            <a:off x="7201" y="811"/>
            <a:ext cx="9136799" cy="6857189"/>
          </a:xfrm>
          <a:prstGeom prst="rect">
            <a:avLst/>
          </a:prstGeom>
        </p:spPr>
      </p:pic>
      <p:sp>
        <p:nvSpPr>
          <p:cNvPr id="35" name="Shape 125">
            <a:extLst>
              <a:ext uri="{FF2B5EF4-FFF2-40B4-BE49-F238E27FC236}">
                <a16:creationId xmlns="" xmlns:a16="http://schemas.microsoft.com/office/drawing/2014/main" id="{A1226D0C-42D1-4B93-B1BD-BA76BF93BF81}"/>
              </a:ext>
            </a:extLst>
          </p:cNvPr>
          <p:cNvSpPr/>
          <p:nvPr/>
        </p:nvSpPr>
        <p:spPr>
          <a:xfrm>
            <a:off x="6671950" y="1284325"/>
            <a:ext cx="4929697" cy="491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lnSpc>
                <a:spcPct val="150000"/>
              </a:lnSpc>
              <a:defRPr sz="1200" b="1">
                <a:solidFill>
                  <a:srgbClr val="54B6C9"/>
                </a:solidFill>
                <a:latin typeface="Tahoma"/>
                <a:ea typeface="Tahoma"/>
                <a:cs typeface="Tahoma"/>
                <a:sym typeface="Tahoma"/>
              </a:defRPr>
            </a:pPr>
            <a:endParaRPr sz="2000" dirty="0">
              <a:solidFill>
                <a:srgbClr val="156D56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15616" y="1544039"/>
            <a:ext cx="7200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Общество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- Штурмовщина</a:t>
            </a:r>
          </a:p>
          <a:p>
            <a:r>
              <a:rPr lang="ru-RU" sz="3200" dirty="0"/>
              <a:t>- Психология временщика</a:t>
            </a:r>
            <a:br>
              <a:rPr lang="ru-RU" sz="3200" dirty="0"/>
            </a:br>
            <a:r>
              <a:rPr lang="ru-RU" sz="3200" dirty="0"/>
              <a:t>- Домашнее насилие – домашнее бессилие</a:t>
            </a:r>
          </a:p>
          <a:p>
            <a:r>
              <a:rPr lang="ru-RU" sz="3200" dirty="0"/>
              <a:t>- Родители в школе спрашивают оценки</a:t>
            </a:r>
            <a:br>
              <a:rPr lang="ru-RU" sz="3200" dirty="0"/>
            </a:br>
            <a:r>
              <a:rPr lang="ru-RU" sz="3200" dirty="0"/>
              <a:t>- </a:t>
            </a:r>
            <a:r>
              <a:rPr lang="ru-RU" sz="3200" dirty="0" err="1"/>
              <a:t>Аутоагрессия</a:t>
            </a:r>
            <a:endParaRPr lang="ru-RU" sz="32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AB12E128-B3AF-47A1-96E1-87A3176E3F21}"/>
              </a:ext>
            </a:extLst>
          </p:cNvPr>
          <p:cNvSpPr/>
          <p:nvPr/>
        </p:nvSpPr>
        <p:spPr>
          <a:xfrm>
            <a:off x="-11766" y="1916832"/>
            <a:ext cx="432048" cy="3312368"/>
          </a:xfrm>
          <a:prstGeom prst="rect">
            <a:avLst/>
          </a:prstGeom>
          <a:solidFill>
            <a:srgbClr val="1193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DA31B29-4794-4740-88BB-F19B6A124329}"/>
              </a:ext>
            </a:extLst>
          </p:cNvPr>
          <p:cNvSpPr/>
          <p:nvPr/>
        </p:nvSpPr>
        <p:spPr>
          <a:xfrm rot="5400000">
            <a:off x="807157" y="1881397"/>
            <a:ext cx="144018" cy="947343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B7D78FB5-EB81-44F9-B3A3-B1C5D5A7C098}"/>
              </a:ext>
            </a:extLst>
          </p:cNvPr>
          <p:cNvSpPr/>
          <p:nvPr/>
        </p:nvSpPr>
        <p:spPr>
          <a:xfrm rot="5400000">
            <a:off x="840911" y="2391643"/>
            <a:ext cx="144018" cy="947343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131F0865-BE86-4119-9CC3-47511B78881A}"/>
              </a:ext>
            </a:extLst>
          </p:cNvPr>
          <p:cNvSpPr/>
          <p:nvPr/>
        </p:nvSpPr>
        <p:spPr>
          <a:xfrm rot="5400000">
            <a:off x="821944" y="2829880"/>
            <a:ext cx="144018" cy="947343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0E760F39-6C3A-4861-A6D3-E402403535C2}"/>
              </a:ext>
            </a:extLst>
          </p:cNvPr>
          <p:cNvSpPr/>
          <p:nvPr/>
        </p:nvSpPr>
        <p:spPr>
          <a:xfrm rot="5400000">
            <a:off x="807157" y="3828709"/>
            <a:ext cx="144018" cy="947343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59FBE51D-416C-4968-8AAD-33B6F9BD594F}"/>
              </a:ext>
            </a:extLst>
          </p:cNvPr>
          <p:cNvSpPr/>
          <p:nvPr/>
        </p:nvSpPr>
        <p:spPr>
          <a:xfrm rot="5400000">
            <a:off x="807156" y="4328124"/>
            <a:ext cx="144018" cy="947343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722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5AA5F163-6A38-40B1-BB9F-C312670014B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4" b="3864"/>
          <a:stretch/>
        </p:blipFill>
        <p:spPr>
          <a:xfrm>
            <a:off x="7201" y="811"/>
            <a:ext cx="9136799" cy="6857189"/>
          </a:xfrm>
          <a:prstGeom prst="rect">
            <a:avLst/>
          </a:prstGeom>
        </p:spPr>
      </p:pic>
      <p:sp>
        <p:nvSpPr>
          <p:cNvPr id="35" name="Shape 125">
            <a:extLst>
              <a:ext uri="{FF2B5EF4-FFF2-40B4-BE49-F238E27FC236}">
                <a16:creationId xmlns="" xmlns:a16="http://schemas.microsoft.com/office/drawing/2014/main" id="{A1226D0C-42D1-4B93-B1BD-BA76BF93BF81}"/>
              </a:ext>
            </a:extLst>
          </p:cNvPr>
          <p:cNvSpPr/>
          <p:nvPr/>
        </p:nvSpPr>
        <p:spPr>
          <a:xfrm>
            <a:off x="6671950" y="1284325"/>
            <a:ext cx="4929697" cy="491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lnSpc>
                <a:spcPct val="150000"/>
              </a:lnSpc>
              <a:defRPr sz="1200" b="1">
                <a:solidFill>
                  <a:srgbClr val="54B6C9"/>
                </a:solidFill>
                <a:latin typeface="Tahoma"/>
                <a:ea typeface="Tahoma"/>
                <a:cs typeface="Tahoma"/>
                <a:sym typeface="Tahoma"/>
              </a:defRPr>
            </a:pPr>
            <a:endParaRPr sz="2000" dirty="0">
              <a:solidFill>
                <a:srgbClr val="156D56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43608" y="1312925"/>
            <a:ext cx="7272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Что делать?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- привлекать в свою финансовую жизнь финансовых советников</a:t>
            </a:r>
            <a:br>
              <a:rPr lang="ru-RU" sz="3200" dirty="0"/>
            </a:br>
            <a:r>
              <a:rPr lang="ru-RU" sz="3200" dirty="0"/>
              <a:t>- общаться с окружающими о деньгах (сколько зарабатываю, на что распределяю свой бюджет, как коплю и откладываю, финансовые цели)</a:t>
            </a:r>
            <a:br>
              <a:rPr lang="ru-RU" sz="3200" dirty="0"/>
            </a:br>
            <a:r>
              <a:rPr lang="ru-RU" sz="3200" dirty="0"/>
              <a:t>- Стратегия выиграл-выиграл </a:t>
            </a:r>
            <a:r>
              <a:rPr lang="en-US" sz="3200" dirty="0"/>
              <a:t>                    </a:t>
            </a:r>
            <a:r>
              <a:rPr lang="ru-RU" sz="3200" dirty="0"/>
              <a:t>(тебе хорошо, мне хорошо)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7B69113E-81BE-447B-8A03-2CC5401820D3}"/>
              </a:ext>
            </a:extLst>
          </p:cNvPr>
          <p:cNvSpPr/>
          <p:nvPr/>
        </p:nvSpPr>
        <p:spPr>
          <a:xfrm rot="5400000">
            <a:off x="552125" y="1497360"/>
            <a:ext cx="144019" cy="1270993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26778F2D-3DE2-4E29-B8A8-7E244881FFB6}"/>
              </a:ext>
            </a:extLst>
          </p:cNvPr>
          <p:cNvSpPr/>
          <p:nvPr/>
        </p:nvSpPr>
        <p:spPr>
          <a:xfrm rot="5400000">
            <a:off x="563485" y="2433466"/>
            <a:ext cx="144018" cy="1270991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EC7224D8-AB09-4546-841B-FD0458BDD74C}"/>
              </a:ext>
            </a:extLst>
          </p:cNvPr>
          <p:cNvSpPr/>
          <p:nvPr/>
        </p:nvSpPr>
        <p:spPr>
          <a:xfrm rot="5400000">
            <a:off x="578849" y="4370834"/>
            <a:ext cx="144020" cy="1324445"/>
          </a:xfrm>
          <a:prstGeom prst="rect">
            <a:avLst/>
          </a:prstGeom>
          <a:solidFill>
            <a:srgbClr val="119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23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Экран (4:3)</PresentationFormat>
  <Paragraphs>28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Кизяковский Антон Георгиевич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Кизяковский Антон Георгиевич</dc:title>
  <dc:creator>Калинин Дмитрий Сергеевич</dc:creator>
  <cp:lastModifiedBy>Калинин Дмитрий Сергеевич</cp:lastModifiedBy>
  <cp:revision>1</cp:revision>
  <dcterms:created xsi:type="dcterms:W3CDTF">2019-11-20T11:42:11Z</dcterms:created>
  <dcterms:modified xsi:type="dcterms:W3CDTF">2019-11-20T11:42:31Z</dcterms:modified>
</cp:coreProperties>
</file>